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7"/>
  </p:notesMasterIdLst>
  <p:sldIdLst>
    <p:sldId id="274" r:id="rId2"/>
    <p:sldId id="258" r:id="rId3"/>
    <p:sldId id="257" r:id="rId4"/>
    <p:sldId id="256" r:id="rId5"/>
    <p:sldId id="263" r:id="rId6"/>
    <p:sldId id="264" r:id="rId7"/>
    <p:sldId id="265" r:id="rId8"/>
    <p:sldId id="267" r:id="rId9"/>
    <p:sldId id="268" r:id="rId10"/>
    <p:sldId id="269" r:id="rId11"/>
    <p:sldId id="266" r:id="rId12"/>
    <p:sldId id="270" r:id="rId13"/>
    <p:sldId id="272" r:id="rId14"/>
    <p:sldId id="271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3E8CB-5C7C-46FE-A50B-4DEAF65B481A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6729-3756-4EDE-8A71-ED4E50C74E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0C970-AE94-4CBC-AFE5-DC25C7CE6C73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B049D-200B-4339-AEAE-84713AB0C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НЕБО-ПНГ"/>
          <p:cNvPicPr>
            <a:picLocks noChangeAspect="1" noChangeArrowheads="1"/>
          </p:cNvPicPr>
          <p:nvPr/>
        </p:nvPicPr>
        <p:blipFill>
          <a:blip r:embed="rId2" cstate="print"/>
          <a:srcRect l="5537"/>
          <a:stretch>
            <a:fillRect/>
          </a:stretch>
        </p:blipFill>
        <p:spPr bwMode="auto">
          <a:xfrm>
            <a:off x="0" y="0"/>
            <a:ext cx="9179984" cy="6858000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42682" y="-27384"/>
            <a:ext cx="7639591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 дошкольное  образовательное  учреждение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«Детский сад №200» города Чебоксары</a:t>
            </a:r>
            <a:endParaRPr lang="ru-RU" sz="600" dirty="0" smtClean="0"/>
          </a:p>
          <a:p>
            <a:pPr algn="ctr" eaLnBrk="0" hangingPunct="0"/>
            <a:endParaRPr lang="ru-RU" sz="600" dirty="0"/>
          </a:p>
          <a:p>
            <a:pPr algn="ctr" eaLnBrk="0" hangingPunct="0"/>
            <a:endParaRPr lang="ru-RU" sz="600" dirty="0" smtClean="0"/>
          </a:p>
          <a:p>
            <a:pPr algn="ctr" eaLnBrk="0" hangingPunct="0"/>
            <a:endParaRPr lang="ru-RU" sz="600" dirty="0"/>
          </a:p>
          <a:p>
            <a:pPr algn="ctr" eaLnBrk="0" hangingPunct="0"/>
            <a:r>
              <a:rPr lang="ru-RU" sz="3500" b="1" dirty="0">
                <a:solidFill>
                  <a:srgbClr val="FF0000"/>
                </a:solidFill>
                <a:latin typeface="Monotype Corsiva" pitchFamily="66" charset="0"/>
              </a:rPr>
              <a:t>ПРОЕКТ</a:t>
            </a:r>
          </a:p>
          <a:p>
            <a:pPr algn="ctr" eaLnBrk="0" hangingPunct="0"/>
            <a:r>
              <a:rPr lang="ru-RU" sz="3500" b="1" dirty="0">
                <a:solidFill>
                  <a:srgbClr val="FF0000"/>
                </a:solidFill>
                <a:latin typeface="Monotype Corsiva" pitchFamily="66" charset="0"/>
              </a:rPr>
              <a:t>«Территория комфорта</a:t>
            </a:r>
          </a:p>
          <a:p>
            <a:pPr algn="ctr" eaLnBrk="0" hangingPunct="0"/>
            <a:r>
              <a:rPr lang="ru-RU" sz="3500" b="1" dirty="0">
                <a:solidFill>
                  <a:srgbClr val="FF0000"/>
                </a:solidFill>
                <a:latin typeface="Monotype Corsiva" pitchFamily="66" charset="0"/>
              </a:rPr>
              <a:t>и благополучия»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998858" y="5453361"/>
            <a:ext cx="189859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/>
            <a: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Разработан: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 eaLnBrk="0" hangingPunct="0"/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Егорова </a:t>
            </a:r>
            <a: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Е. В. </a:t>
            </a:r>
            <a:endParaRPr lang="ru-RU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0" hangingPunct="0"/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3563888" y="6453336"/>
            <a:ext cx="1997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b="1" i="1" dirty="0">
                <a:solidFill>
                  <a:srgbClr val="0000FF"/>
                </a:solidFill>
                <a:latin typeface="Times New Roman" pitchFamily="18" charset="0"/>
              </a:rPr>
              <a:t>Чебоксары 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</a:rPr>
              <a:t>2022 </a:t>
            </a:r>
            <a:r>
              <a:rPr lang="ru-RU" b="1" i="1" dirty="0">
                <a:solidFill>
                  <a:srgbClr val="0000FF"/>
                </a:solidFill>
                <a:latin typeface="Times New Roman" pitchFamily="18" charset="0"/>
              </a:rPr>
              <a:t>г.</a:t>
            </a:r>
          </a:p>
        </p:txBody>
      </p:sp>
      <p:pic>
        <p:nvPicPr>
          <p:cNvPr id="3081" name="Picture 9" descr="E:\рабочий стол\конкурсы\картинк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500" r="12500"/>
          <a:stretch>
            <a:fillRect/>
          </a:stretch>
        </p:blipFill>
        <p:spPr bwMode="auto">
          <a:xfrm>
            <a:off x="1595671" y="2276872"/>
            <a:ext cx="5568618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274389" y="993502"/>
            <a:ext cx="84740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b="1" dirty="0" smtClean="0">
                <a:solidFill>
                  <a:srgbClr val="FF0000"/>
                </a:solidFill>
                <a:cs typeface="Times New Roman" pitchFamily="18" charset="0"/>
              </a:rPr>
              <a:t>Цель: создать благоприятные условия для организации и эффективного взаимодействия многодетных семей и педагогов ДОУ в целях развития дошкольника.</a:t>
            </a:r>
            <a:endParaRPr lang="ru-RU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23528" y="2852936"/>
            <a:ext cx="2232248" cy="216024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4572000" y="4293096"/>
            <a:ext cx="1872208" cy="216024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2627784" y="4293096"/>
            <a:ext cx="1872208" cy="2160389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3563888" y="1700808"/>
            <a:ext cx="1800200" cy="576064"/>
          </a:xfrm>
          <a:prstGeom prst="flowChartAlternateProcess">
            <a:avLst/>
          </a:prstGeom>
          <a:ln>
            <a:headEnd/>
            <a:tailEnd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Задачи:</a:t>
            </a:r>
            <a:endParaRPr lang="ru-RU" sz="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7" name="Rectangle 18"/>
          <p:cNvSpPr>
            <a:spLocks noChangeArrowheads="1"/>
          </p:cNvSpPr>
          <p:nvPr/>
        </p:nvSpPr>
        <p:spPr bwMode="auto">
          <a:xfrm>
            <a:off x="6552728" y="2924944"/>
            <a:ext cx="2232000" cy="216000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flipH="1">
            <a:off x="3347864" y="2420888"/>
            <a:ext cx="792088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5076056" y="2276872"/>
            <a:ext cx="201622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4572000" y="2420888"/>
            <a:ext cx="864096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>
            <a:off x="1547664" y="2204864"/>
            <a:ext cx="206516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32555" y="334397"/>
            <a:ext cx="8429808" cy="61555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3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«Территория комфорта и благополучия!»</a:t>
            </a:r>
            <a:endParaRPr lang="ru-RU" sz="34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83768" y="4365104"/>
            <a:ext cx="21602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Пропаганда семейных ценностей и укрепление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детско-родительских отношений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516216" y="2996952"/>
            <a:ext cx="2340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a typeface="Times New Roman" pitchFamily="18" charset="0"/>
                <a:cs typeface="Times New Roman" pitchFamily="18" charset="0"/>
              </a:rPr>
              <a:t>Создание атмосферы единства интересов у детей, родителей и педагогического коллектива дошкольного учреждения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51520" y="2924944"/>
            <a:ext cx="23762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 bmk="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овышение интереса к творческим мастер-классам, спортивным развлечениям и другим совместным мероприятиям у родителей и детей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499992" y="4437112"/>
            <a:ext cx="20162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Консультативная помощь родителям в вопросах воспитания и обучения детей</a:t>
            </a:r>
            <a:endParaRPr lang="ru-RU" dirty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5124" name="AutoShape 4" descr="Фон для презентации белый с рамкой - фото и картинки abrakadabra.fu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sp>
        <p:nvSpPr>
          <p:cNvPr id="137221" name="AutoShape 5"/>
          <p:cNvSpPr>
            <a:spLocks noChangeArrowheads="1"/>
          </p:cNvSpPr>
          <p:nvPr/>
        </p:nvSpPr>
        <p:spPr bwMode="auto">
          <a:xfrm>
            <a:off x="3923928" y="332656"/>
            <a:ext cx="4679950" cy="165618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300" b="1" dirty="0" smtClean="0"/>
              <a:t>Реализация Проекта</a:t>
            </a:r>
            <a:endParaRPr lang="ru-RU" sz="3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222" name="AutoShape 6"/>
          <p:cNvSpPr>
            <a:spLocks noChangeArrowheads="1"/>
          </p:cNvSpPr>
          <p:nvPr/>
        </p:nvSpPr>
        <p:spPr bwMode="auto">
          <a:xfrm flipV="1">
            <a:off x="323527" y="1789927"/>
            <a:ext cx="2880321" cy="1639071"/>
          </a:xfrm>
          <a:prstGeom prst="wedgeRoundRectCallout">
            <a:avLst>
              <a:gd name="adj1" fmla="val 95742"/>
              <a:gd name="adj2" fmla="val 32950"/>
              <a:gd name="adj3" fmla="val 16667"/>
            </a:avLst>
          </a:prstGeom>
          <a:gradFill rotWithShape="1">
            <a:gsLst>
              <a:gs pos="0">
                <a:srgbClr val="00CC00"/>
              </a:gs>
              <a:gs pos="50000">
                <a:srgbClr val="00CC00">
                  <a:gamma/>
                  <a:tint val="0"/>
                  <a:invGamma/>
                </a:srgbClr>
              </a:gs>
              <a:gs pos="100000">
                <a:srgbClr val="00CC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/>
          <a:lstStyle/>
          <a:p>
            <a:pPr algn="ctr">
              <a:defRPr/>
            </a:pPr>
            <a:r>
              <a:rPr lang="ru-RU" sz="2000" dirty="0" smtClean="0"/>
              <a:t>Мониторинг семей воспитанников с целью выявления количества многодетных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223" name="AutoShape 7"/>
          <p:cNvSpPr>
            <a:spLocks noChangeArrowheads="1"/>
          </p:cNvSpPr>
          <p:nvPr/>
        </p:nvSpPr>
        <p:spPr bwMode="auto">
          <a:xfrm flipV="1">
            <a:off x="395536" y="4077072"/>
            <a:ext cx="3026147" cy="1368156"/>
          </a:xfrm>
          <a:prstGeom prst="wedgeRoundRectCallout">
            <a:avLst>
              <a:gd name="adj1" fmla="val 98957"/>
              <a:gd name="adj2" fmla="val 187578"/>
              <a:gd name="adj3" fmla="val 16667"/>
            </a:avLst>
          </a:prstGeom>
          <a:gradFill rotWithShape="1">
            <a:gsLst>
              <a:gs pos="0">
                <a:srgbClr val="FF9999"/>
              </a:gs>
              <a:gs pos="50000">
                <a:srgbClr val="FFFFFF"/>
              </a:gs>
              <a:gs pos="100000">
                <a:srgbClr val="FF99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/>
          <a:lstStyle/>
          <a:p>
            <a:pPr algn="ctr">
              <a:defRPr/>
            </a:pPr>
            <a:r>
              <a:rPr lang="ru-RU" sz="2000" dirty="0" smtClean="0"/>
              <a:t>Родительские собрания и индивидуальные консультации</a:t>
            </a:r>
            <a:endParaRPr lang="ru-RU" sz="2000" b="1" dirty="0">
              <a:cs typeface="Times New Roman" pitchFamily="18" charset="0"/>
            </a:endParaRPr>
          </a:p>
        </p:txBody>
      </p:sp>
      <p:sp>
        <p:nvSpPr>
          <p:cNvPr id="137225" name="AutoShape 9"/>
          <p:cNvSpPr>
            <a:spLocks noChangeArrowheads="1"/>
          </p:cNvSpPr>
          <p:nvPr/>
        </p:nvSpPr>
        <p:spPr bwMode="auto">
          <a:xfrm flipV="1">
            <a:off x="3491880" y="5013176"/>
            <a:ext cx="3024410" cy="1512168"/>
          </a:xfrm>
          <a:prstGeom prst="wedgeRoundRectCallout">
            <a:avLst>
              <a:gd name="adj1" fmla="val 8018"/>
              <a:gd name="adj2" fmla="val 256676"/>
              <a:gd name="adj3" fmla="val 16667"/>
            </a:avLst>
          </a:prstGeom>
          <a:gradFill rotWithShape="1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/>
          <a:lstStyle/>
          <a:p>
            <a:pPr algn="ctr"/>
            <a:r>
              <a:rPr lang="ru-RU" sz="2000" dirty="0" smtClean="0"/>
              <a:t>Спортивные, </a:t>
            </a:r>
            <a:r>
              <a:rPr lang="ru-RU" sz="2000" dirty="0" err="1" smtClean="0"/>
              <a:t>досуговые</a:t>
            </a:r>
            <a:r>
              <a:rPr lang="ru-RU" sz="2000" dirty="0" smtClean="0"/>
              <a:t> и творческие мероприятия с участием детей и их родителей.</a:t>
            </a:r>
            <a:endParaRPr lang="ru-RU" sz="2000" dirty="0"/>
          </a:p>
        </p:txBody>
      </p:sp>
      <p:sp>
        <p:nvSpPr>
          <p:cNvPr id="137227" name="AutoShape 11"/>
          <p:cNvSpPr>
            <a:spLocks noChangeArrowheads="1"/>
          </p:cNvSpPr>
          <p:nvPr/>
        </p:nvSpPr>
        <p:spPr bwMode="auto">
          <a:xfrm flipV="1">
            <a:off x="5940152" y="2996951"/>
            <a:ext cx="2916957" cy="1800155"/>
          </a:xfrm>
          <a:prstGeom prst="wedgeRoundRectCallout">
            <a:avLst>
              <a:gd name="adj1" fmla="val -45943"/>
              <a:gd name="adj2" fmla="val 99912"/>
              <a:gd name="adj3" fmla="val 16667"/>
            </a:avLst>
          </a:prstGeom>
          <a:gradFill rotWithShape="1">
            <a:gsLst>
              <a:gs pos="0">
                <a:srgbClr val="9900FF"/>
              </a:gs>
              <a:gs pos="50000">
                <a:srgbClr val="FFFFFF"/>
              </a:gs>
              <a:gs pos="100000">
                <a:srgbClr val="9900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rot="10800000"/>
          <a:lstStyle/>
          <a:p>
            <a:pPr algn="ctr">
              <a:defRPr/>
            </a:pPr>
            <a:r>
              <a:rPr lang="ru-RU" sz="2000" dirty="0" smtClean="0"/>
              <a:t>Диагностика особенностей семейного воспитания и детско-родительских отношений</a:t>
            </a:r>
            <a:endParaRPr lang="ru-RU" sz="2000" b="1" dirty="0"/>
          </a:p>
          <a:p>
            <a:pPr algn="ctr">
              <a:defRPr/>
            </a:pPr>
            <a:endParaRPr lang="ru-RU" sz="2000" b="1" dirty="0"/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 animBg="1"/>
      <p:bldP spid="137222" grpId="0" animBg="1"/>
      <p:bldP spid="137223" grpId="0" animBg="1"/>
      <p:bldP spid="137225" grpId="0" animBg="1"/>
      <p:bldP spid="1372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8195" name="Picture 3" descr="E:\ФОТО\ФИЗО\фитнес вместе с мамой 2019\IMG_7054.JPG"/>
          <p:cNvPicPr>
            <a:picLocks noChangeAspect="1" noChangeArrowheads="1"/>
          </p:cNvPicPr>
          <p:nvPr/>
        </p:nvPicPr>
        <p:blipFill>
          <a:blip r:embed="rId3" cstate="print"/>
          <a:srcRect l="14002" t="21002" r="7661" b="3989"/>
          <a:stretch>
            <a:fillRect/>
          </a:stretch>
        </p:blipFill>
        <p:spPr bwMode="auto">
          <a:xfrm>
            <a:off x="3347864" y="3149953"/>
            <a:ext cx="5400600" cy="3447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3" name="Picture 1" descr="F:\IMG_6693.JPG"/>
          <p:cNvPicPr>
            <a:picLocks noChangeAspect="1" noChangeArrowheads="1"/>
          </p:cNvPicPr>
          <p:nvPr/>
        </p:nvPicPr>
        <p:blipFill>
          <a:blip r:embed="rId4" cstate="print"/>
          <a:srcRect b="12000"/>
          <a:stretch>
            <a:fillRect/>
          </a:stretch>
        </p:blipFill>
        <p:spPr bwMode="auto">
          <a:xfrm>
            <a:off x="323528" y="476672"/>
            <a:ext cx="5400600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129346" y="548680"/>
            <a:ext cx="233108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i="1" dirty="0" smtClean="0"/>
              <a:t>«Фитнес</a:t>
            </a:r>
          </a:p>
          <a:p>
            <a:pPr algn="ctr"/>
            <a:r>
              <a:rPr lang="ru-RU" sz="4000" b="1" i="1" dirty="0" smtClean="0"/>
              <a:t>вместе</a:t>
            </a:r>
          </a:p>
          <a:p>
            <a:pPr algn="ctr"/>
            <a:r>
              <a:rPr lang="ru-RU" sz="4000" b="1" i="1" dirty="0" smtClean="0"/>
              <a:t>с мамой»</a:t>
            </a:r>
            <a:endParaRPr lang="ru-RU" sz="4000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3982" y="4265801"/>
            <a:ext cx="275428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i="1" dirty="0" smtClean="0"/>
              <a:t>Городской</a:t>
            </a:r>
          </a:p>
          <a:p>
            <a:pPr algn="ctr"/>
            <a:r>
              <a:rPr lang="ru-RU" sz="4000" b="1" i="1" dirty="0" smtClean="0"/>
              <a:t>фестиваль</a:t>
            </a:r>
            <a:endParaRPr lang="ru-RU" sz="4000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49041" y="1064930"/>
            <a:ext cx="32833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/>
              <a:t>«День Отца»</a:t>
            </a:r>
            <a:endParaRPr lang="ru-RU" sz="4000" b="1" i="1" dirty="0"/>
          </a:p>
        </p:txBody>
      </p:sp>
      <p:pic>
        <p:nvPicPr>
          <p:cNvPr id="22531" name="Picture 3" descr="F:\IMG_5260.JPG"/>
          <p:cNvPicPr>
            <a:picLocks noChangeAspect="1" noChangeArrowheads="1"/>
          </p:cNvPicPr>
          <p:nvPr/>
        </p:nvPicPr>
        <p:blipFill>
          <a:blip r:embed="rId3" cstate="print"/>
          <a:srcRect l="6349" t="14286" r="28572" b="14286"/>
          <a:stretch>
            <a:fillRect/>
          </a:stretch>
        </p:blipFill>
        <p:spPr bwMode="auto">
          <a:xfrm>
            <a:off x="467544" y="548680"/>
            <a:ext cx="4428492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E:\ФОТО\2021 год\растяжка на баннер\dscf65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140968"/>
            <a:ext cx="5194333" cy="346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84820" y="4213704"/>
            <a:ext cx="28007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Спортивное развлечение «Мой папа – самый лучший»</a:t>
            </a:r>
          </a:p>
          <a:p>
            <a:pPr algn="ctr"/>
            <a:r>
              <a:rPr lang="ru-RU" sz="2000" b="1" i="1" dirty="0" smtClean="0"/>
              <a:t> и </a:t>
            </a:r>
          </a:p>
          <a:p>
            <a:pPr algn="ctr"/>
            <a:r>
              <a:rPr lang="ru-RU" sz="2000" b="1" i="1" dirty="0" smtClean="0"/>
              <a:t>участие в забеге «Я и папа»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3898" y="2924944"/>
            <a:ext cx="4944566" cy="3708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 descr="E:\ФОТО\2021 год\парад 9 мая\IMG_67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76672"/>
            <a:ext cx="5035488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814968" y="476672"/>
            <a:ext cx="28614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i="1" dirty="0" smtClean="0"/>
              <a:t>«Парад</a:t>
            </a:r>
          </a:p>
          <a:p>
            <a:pPr algn="ctr"/>
            <a:r>
              <a:rPr lang="ru-RU" sz="4000" b="1" i="1" dirty="0" smtClean="0"/>
              <a:t>дошколят»</a:t>
            </a:r>
            <a:endParaRPr lang="ru-RU" sz="4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333699"/>
            <a:ext cx="33843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Участие семей в городском мероприятии, посвященном Дню Победы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24579" name="Picture 3" descr="E:\ФОТО\2021 год\Сурский рубеж\IMG_87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2013" y="3519010"/>
            <a:ext cx="4200467" cy="3150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E:\ФОТО\2021 год\Сурский рубеж\IMG_8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5472608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630806" y="1182615"/>
            <a:ext cx="32299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Подвиг</a:t>
            </a:r>
          </a:p>
          <a:p>
            <a:pPr algn="ctr"/>
            <a:r>
              <a:rPr lang="ru-RU" sz="4000" b="1" i="1" dirty="0" smtClean="0"/>
              <a:t>в тылу</a:t>
            </a:r>
            <a:endParaRPr lang="ru-RU" sz="40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690099"/>
            <a:ext cx="3184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 Агитбригада памяти строителей Сурского оборонительного рубежа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27384"/>
            <a:ext cx="9264650" cy="7008419"/>
          </a:xfrm>
          <a:prstGeom prst="rect">
            <a:avLst/>
          </a:prstGeom>
          <a:noFill/>
        </p:spPr>
      </p:pic>
      <p:pic>
        <p:nvPicPr>
          <p:cNvPr id="26626" name="Picture 2" descr="E:\ФОТО\ФИЗО\Зарядка 2020\IMG_51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5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7" name="Picture 3" descr="E:\ФОТО\ФИЗО\зарядка со звездой лето 2019\IMG_99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3141368"/>
            <a:ext cx="5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057708" y="695508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Aft>
                <a:spcPts val="750"/>
              </a:spcAft>
            </a:pPr>
            <a:r>
              <a:rPr lang="ru-RU" sz="3800" b="1" i="1" dirty="0">
                <a:solidFill>
                  <a:srgbClr val="333333"/>
                </a:solidFill>
                <a:ea typeface="Times New Roman" panose="02020603050405020304" pitchFamily="18" charset="0"/>
              </a:rPr>
              <a:t>«На </a:t>
            </a:r>
            <a:r>
              <a:rPr lang="ru-RU" sz="3800" b="1" i="1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зарядку становись!»</a:t>
            </a:r>
            <a:endParaRPr lang="ru-RU" sz="3800" b="1" i="1" dirty="0"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5708" y="4337809"/>
            <a:ext cx="2429508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750"/>
              </a:spcAft>
            </a:pPr>
            <a:r>
              <a:rPr lang="ru-RU" sz="2000" b="1" i="1" dirty="0">
                <a:solidFill>
                  <a:srgbClr val="333333"/>
                </a:solidFill>
                <a:ea typeface="Times New Roman" panose="02020603050405020304" pitchFamily="18" charset="0"/>
              </a:rPr>
              <a:t>утренняя </a:t>
            </a:r>
            <a:r>
              <a:rPr lang="ru-RU" sz="2000" b="1" i="1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зарядка на улице</a:t>
            </a:r>
          </a:p>
          <a:p>
            <a:pPr lvl="0" algn="ctr">
              <a:spcAft>
                <a:spcPts val="750"/>
              </a:spcAft>
            </a:pPr>
            <a:r>
              <a:rPr lang="ru-RU" sz="2000" b="1" i="1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333333"/>
                </a:solidFill>
                <a:ea typeface="Times New Roman" panose="02020603050405020304" pitchFamily="18" charset="0"/>
              </a:rPr>
              <a:t>участием </a:t>
            </a:r>
            <a:r>
              <a:rPr lang="ru-RU" sz="2000" b="1" i="1" dirty="0" smtClean="0">
                <a:solidFill>
                  <a:srgbClr val="333333"/>
                </a:solidFill>
                <a:ea typeface="Times New Roman" panose="02020603050405020304" pitchFamily="18" charset="0"/>
              </a:rPr>
              <a:t>родителей</a:t>
            </a:r>
            <a:endParaRPr lang="ru-RU" sz="2000" b="1" i="1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27652" name="Picture 4" descr="E:\ФОТО\ФИЗО\пижамная вечеринка 2020\IMG_1433.JPG"/>
          <p:cNvPicPr>
            <a:picLocks noChangeAspect="1" noChangeArrowheads="1"/>
          </p:cNvPicPr>
          <p:nvPr/>
        </p:nvPicPr>
        <p:blipFill rotWithShape="1">
          <a:blip r:embed="rId3" cstate="print"/>
          <a:srcRect t="18251"/>
          <a:stretch/>
        </p:blipFill>
        <p:spPr bwMode="auto">
          <a:xfrm>
            <a:off x="3228095" y="3645024"/>
            <a:ext cx="5400600" cy="2943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628" y="188640"/>
            <a:ext cx="4007828" cy="3157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1" name="Picture 3" descr="E:\ФОТО\ФИЗО\пижамная вечеринка\IMG_20181122_1054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675" y="322587"/>
            <a:ext cx="4045873" cy="3034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-468560" y="4193793"/>
            <a:ext cx="4392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«Пижамная вечеринка»</a:t>
            </a:r>
            <a:endParaRPr lang="ru-RU" sz="4000" b="1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28674" name="Picture 2" descr="E:\ФОТО\2020 год\мастер-класс с педагогами красный бархат\IMG_3501.JPG"/>
          <p:cNvPicPr>
            <a:picLocks noChangeAspect="1" noChangeArrowheads="1"/>
          </p:cNvPicPr>
          <p:nvPr/>
        </p:nvPicPr>
        <p:blipFill>
          <a:blip r:embed="rId3" cstate="print"/>
          <a:srcRect r="6536"/>
          <a:stretch>
            <a:fillRect/>
          </a:stretch>
        </p:blipFill>
        <p:spPr bwMode="auto">
          <a:xfrm>
            <a:off x="3743909" y="2996952"/>
            <a:ext cx="5148571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5" name="Picture 3" descr="E:\ФОТО\2020 год\мастер-класс с педагогами красный бархат\IMG_3490.JPG"/>
          <p:cNvPicPr>
            <a:picLocks noChangeAspect="1" noChangeArrowheads="1"/>
          </p:cNvPicPr>
          <p:nvPr/>
        </p:nvPicPr>
        <p:blipFill>
          <a:blip r:embed="rId4" cstate="print"/>
          <a:srcRect r="3268" b="9804"/>
          <a:stretch>
            <a:fillRect/>
          </a:stretch>
        </p:blipFill>
        <p:spPr bwMode="auto">
          <a:xfrm>
            <a:off x="251520" y="260648"/>
            <a:ext cx="5791948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868144" y="476672"/>
            <a:ext cx="27793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«Мамины уроки»</a:t>
            </a:r>
            <a:endParaRPr lang="ru-RU" sz="40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7161" y="4509120"/>
            <a:ext cx="25266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Мастер-класс </a:t>
            </a:r>
          </a:p>
          <a:p>
            <a:pPr algn="ctr"/>
            <a:r>
              <a:rPr lang="ru-RU" sz="2000" b="1" i="1" dirty="0" smtClean="0"/>
              <a:t>для мам </a:t>
            </a:r>
          </a:p>
          <a:p>
            <a:pPr algn="ctr"/>
            <a:r>
              <a:rPr lang="ru-RU" sz="2000" b="1" i="1" dirty="0" smtClean="0"/>
              <a:t>«Торт «Красный бархат»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25602" name="Picture 2" descr="E:\ФОТО\2021 год\фото в чувашских костюмах 2021\IMG_61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5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3" name="Picture 3" descr="E:\ФОТО\2021 год\открытие чув холла в Стрижах 2021\IMG_38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996952"/>
            <a:ext cx="48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436096" y="881425"/>
            <a:ext cx="34994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«День чувашской песни»</a:t>
            </a:r>
            <a:endParaRPr lang="ru-RU" sz="40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5016" y="4653136"/>
            <a:ext cx="30963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Участие </a:t>
            </a:r>
          </a:p>
          <a:p>
            <a:pPr algn="ctr"/>
            <a:r>
              <a:rPr lang="ru-RU" sz="2000" b="1" i="1" dirty="0" smtClean="0"/>
              <a:t>в городском фестивале </a:t>
            </a:r>
          </a:p>
          <a:p>
            <a:pPr algn="ctr"/>
            <a:r>
              <a:rPr lang="ru-RU" sz="2000" b="1" i="1" dirty="0" smtClean="0"/>
              <a:t>«Мой край Чувашия»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4151445" cy="3113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4716016" cy="3537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220072" y="514415"/>
            <a:ext cx="34994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Совместные экскурсии</a:t>
            </a:r>
          </a:p>
          <a:p>
            <a:pPr algn="ctr"/>
            <a:r>
              <a:rPr lang="ru-RU" sz="4000" b="1" i="1" dirty="0" smtClean="0"/>
              <a:t>в театры, музеи</a:t>
            </a:r>
            <a:endParaRPr lang="ru-RU" sz="4000" b="1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pic>
        <p:nvPicPr>
          <p:cNvPr id="29698" name="Picture 2" descr="E:\ФОТО\последовательность кадров\16 психздоровье\IMG_1110-18-12-18-12-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3935964" cy="2951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Picture 3" descr="E:\ФОТО\последовательность кадров\16 психздоровье\DSCF14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1" y="3591018"/>
            <a:ext cx="4104456" cy="3078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E:\ФОТО\2017 год\до 21 марта 17\125_FUJI\DSCF5823.JPG"/>
          <p:cNvPicPr>
            <a:picLocks noChangeAspect="1" noChangeArrowheads="1"/>
          </p:cNvPicPr>
          <p:nvPr/>
        </p:nvPicPr>
        <p:blipFill>
          <a:blip r:embed="rId5" cstate="print"/>
          <a:srcRect l="1808" t="19281"/>
          <a:stretch>
            <a:fillRect/>
          </a:stretch>
        </p:blipFill>
        <p:spPr bwMode="auto">
          <a:xfrm>
            <a:off x="4067944" y="2276872"/>
            <a:ext cx="4787677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52675" y="332656"/>
            <a:ext cx="43029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/>
              <a:t>Семинар-т</a:t>
            </a:r>
            <a:r>
              <a:rPr lang="ru-RU" sz="4000" b="1" i="1" dirty="0" smtClean="0"/>
              <a:t>ренинг с педагогом-психологом</a:t>
            </a:r>
            <a:endParaRPr lang="ru-RU" sz="4000" b="1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1"/>
            <a:ext cx="8737776" cy="6498722"/>
          </a:xfrm>
          <a:prstGeom prst="rect">
            <a:avLst/>
          </a:prstGeom>
        </p:spPr>
      </p:pic>
      <p:pic>
        <p:nvPicPr>
          <p:cNvPr id="2" name="Picture 5" descr="E:\из старого винчестера\рабочий стол\1639626095_2-abrakadabra-fun-p-fon-dlya-prezentatsii-belii-s-ramkoi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4138" y="-51027"/>
            <a:ext cx="9264650" cy="700841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71923" y="3140968"/>
            <a:ext cx="47525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2C2D2E"/>
                </a:solidFill>
                <a:latin typeface="Calibri" panose="020F0502020204030204" pitchFamily="34" charset="0"/>
              </a:rPr>
              <a:t>Мероприятия</a:t>
            </a:r>
            <a:r>
              <a:rPr lang="ru-RU" sz="2000" b="1" i="1" dirty="0">
                <a:solidFill>
                  <a:srgbClr val="2C2D2E"/>
                </a:solidFill>
                <a:latin typeface="Calibri" panose="020F0502020204030204" pitchFamily="34" charset="0"/>
              </a:rPr>
              <a:t>, </a:t>
            </a:r>
            <a:endParaRPr lang="ru-RU" sz="2000" b="1" i="1" dirty="0" smtClean="0">
              <a:solidFill>
                <a:srgbClr val="2C2D2E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2000" b="1" i="1" dirty="0" smtClean="0">
                <a:solidFill>
                  <a:srgbClr val="2C2D2E"/>
                </a:solidFill>
                <a:latin typeface="Calibri" panose="020F0502020204030204" pitchFamily="34" charset="0"/>
              </a:rPr>
              <a:t>проводимые педагогами детского сада для семей, в том числе для многодетных имеют </a:t>
            </a:r>
            <a:r>
              <a:rPr lang="ru-RU" sz="2000" b="1" i="1" dirty="0">
                <a:solidFill>
                  <a:srgbClr val="2C2D2E"/>
                </a:solidFill>
                <a:latin typeface="Calibri" panose="020F0502020204030204" pitchFamily="34" charset="0"/>
              </a:rPr>
              <a:t>длительный </a:t>
            </a:r>
            <a:r>
              <a:rPr lang="ru-RU" sz="2000" b="1" i="1" dirty="0" smtClean="0">
                <a:solidFill>
                  <a:srgbClr val="2C2D2E"/>
                </a:solidFill>
                <a:latin typeface="Calibri" panose="020F0502020204030204" pitchFamily="34" charset="0"/>
              </a:rPr>
              <a:t>положительный </a:t>
            </a:r>
            <a:r>
              <a:rPr lang="ru-RU" sz="2000" b="1" i="1" dirty="0">
                <a:solidFill>
                  <a:srgbClr val="2C2D2E"/>
                </a:solidFill>
                <a:latin typeface="Calibri" panose="020F0502020204030204" pitchFamily="34" charset="0"/>
              </a:rPr>
              <a:t>эффект, так как основная задача состоит в том, чтобы обучить родителей эффективному </a:t>
            </a:r>
            <a:r>
              <a:rPr lang="ru-RU" sz="2000" b="1" i="1" dirty="0" smtClean="0">
                <a:solidFill>
                  <a:srgbClr val="2C2D2E"/>
                </a:solidFill>
                <a:latin typeface="Calibri" panose="020F0502020204030204" pitchFamily="34" charset="0"/>
              </a:rPr>
              <a:t>взаимодействию</a:t>
            </a:r>
          </a:p>
          <a:p>
            <a:pPr algn="ctr"/>
            <a:r>
              <a:rPr lang="ru-RU" sz="2000" b="1" i="1" dirty="0" smtClean="0">
                <a:solidFill>
                  <a:srgbClr val="2C2D2E"/>
                </a:solidFill>
                <a:latin typeface="Calibri" panose="020F0502020204030204" pitchFamily="34" charset="0"/>
              </a:rPr>
              <a:t>с </a:t>
            </a:r>
            <a:r>
              <a:rPr lang="ru-RU" sz="2000" b="1" i="1" dirty="0">
                <a:solidFill>
                  <a:srgbClr val="2C2D2E"/>
                </a:solidFill>
                <a:latin typeface="Calibri" panose="020F0502020204030204" pitchFamily="34" charset="0"/>
              </a:rPr>
              <a:t>ребенком. </a:t>
            </a:r>
            <a:endParaRPr lang="ru-RU" sz="2000" b="1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НЕБО-ПНГ"/>
          <p:cNvPicPr>
            <a:picLocks noChangeAspect="1" noChangeArrowheads="1"/>
          </p:cNvPicPr>
          <p:nvPr/>
        </p:nvPicPr>
        <p:blipFill>
          <a:blip r:embed="rId2" cstate="print"/>
          <a:srcRect l="5537"/>
          <a:stretch>
            <a:fillRect/>
          </a:stretch>
        </p:blipFill>
        <p:spPr bwMode="auto">
          <a:xfrm>
            <a:off x="0" y="0"/>
            <a:ext cx="9179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11760" y="2492896"/>
            <a:ext cx="51475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prstClr val="black"/>
                </a:solidFill>
              </a:rPr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2945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285</Words>
  <Application>Microsoft Office PowerPoint</Application>
  <PresentationFormat>Экран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Мастер</cp:lastModifiedBy>
  <cp:revision>28</cp:revision>
  <dcterms:created xsi:type="dcterms:W3CDTF">2022-05-05T13:18:08Z</dcterms:created>
  <dcterms:modified xsi:type="dcterms:W3CDTF">2022-05-15T18:00:56Z</dcterms:modified>
</cp:coreProperties>
</file>